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1" r:id="rId3"/>
    <p:sldId id="455" r:id="rId5"/>
    <p:sldId id="323" r:id="rId6"/>
    <p:sldId id="432" r:id="rId7"/>
    <p:sldId id="458" r:id="rId8"/>
    <p:sldId id="434" r:id="rId9"/>
    <p:sldId id="460" r:id="rId10"/>
    <p:sldId id="435" r:id="rId11"/>
    <p:sldId id="436" r:id="rId12"/>
    <p:sldId id="422" r:id="rId13"/>
    <p:sldId id="450" r:id="rId14"/>
    <p:sldId id="437" r:id="rId15"/>
    <p:sldId id="451" r:id="rId16"/>
    <p:sldId id="447" r:id="rId17"/>
    <p:sldId id="453" r:id="rId18"/>
    <p:sldId id="368" r:id="rId19"/>
    <p:sldId id="423" r:id="rId20"/>
    <p:sldId id="456" r:id="rId21"/>
    <p:sldId id="457" r:id="rId22"/>
    <p:sldId id="424" r:id="rId23"/>
    <p:sldId id="366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5D39"/>
    <a:srgbClr val="8637E7"/>
    <a:srgbClr val="D0CECE"/>
    <a:srgbClr val="6F004C"/>
    <a:srgbClr val="DD592E"/>
    <a:srgbClr val="6D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2.png>
</file>

<file path=ppt/media/image2.sv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场景：每个迭代都需要对旧的功能进行APP回归测试，时间是在UAT发布之后两天内完成质量保证工作</a:t>
            </a:r>
            <a:endParaRPr lang="en-US" dirty="0"/>
          </a:p>
          <a:p>
            <a:endParaRPr lang="en-US" dirty="0"/>
          </a:p>
          <a:p>
            <a:r>
              <a:rPr lang="en-US" dirty="0"/>
              <a:t>冲突：对我们团队最大的挑战是时间利用率，最初70个测试用例在一台设备上执行需要花费将近2个小时的时间，需要在本地和第三方测试平台上面进行回归测试，参与回归测试的设备有2（虚拟机）+14（真机）台，需要花费的时间 2（虚拟机）+ 14/2（真机）= 9个小时，当然这是指的各项环境指标稳定的理想情况下的时间成本，不稳定因素：（人工操作的失误or网络问题or服务端问题等）</a:t>
            </a:r>
            <a:endParaRPr lang="en-US" dirty="0"/>
          </a:p>
          <a:p>
            <a:endParaRPr lang="en-US" dirty="0"/>
          </a:p>
          <a:p>
            <a:r>
              <a:rPr lang="en-US" dirty="0"/>
              <a:t>问题：所以我们的问题是：如何提升测试效率？如何提高自动化程度，减少人工操作？</a:t>
            </a:r>
            <a:endParaRPr lang="en-US" dirty="0"/>
          </a:p>
          <a:p>
            <a:r>
              <a:rPr lang="en-US" dirty="0"/>
              <a:t> </a:t>
            </a:r>
            <a:endParaRPr lang="en-US" dirty="0"/>
          </a:p>
          <a:p>
            <a:r>
              <a:rPr lang="en-US" dirty="0"/>
              <a:t>答案： 搭建自动化测试平台，管理测试计划，达到并行测试的目的。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对我们团队最大的挑战是时间利用率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E5B18-ABA1-43E6-AE06-349044A124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image" Target="../media/image4.png"/><Relationship Id="rId3" Type="http://schemas.openxmlformats.org/officeDocument/2006/relationships/tags" Target="../tags/tag13.xml"/><Relationship Id="rId2" Type="http://schemas.openxmlformats.org/officeDocument/2006/relationships/image" Target="../media/image3.png"/><Relationship Id="rId1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6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7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8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9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image" Target="../media/image4.png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tags" Target="../tags/tag20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4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25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0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image" Target="../media/image4.png"/><Relationship Id="rId3" Type="http://schemas.openxmlformats.org/officeDocument/2006/relationships/tags" Target="../tags/tag27.xml"/><Relationship Id="rId2" Type="http://schemas.openxmlformats.org/officeDocument/2006/relationships/image" Target="../media/image3.png"/><Relationship Id="rId1" Type="http://schemas.openxmlformats.org/officeDocument/2006/relationships/tags" Target="../tags/tag26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4.png"/><Relationship Id="rId3" Type="http://schemas.openxmlformats.org/officeDocument/2006/relationships/tags" Target="../tags/tag3.xml"/><Relationship Id="rId2" Type="http://schemas.openxmlformats.org/officeDocument/2006/relationships/image" Target="../media/image3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6.xml"/><Relationship Id="rId7" Type="http://schemas.openxmlformats.org/officeDocument/2006/relationships/image" Target="../media/image3.svg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6.png"/><Relationship Id="rId3" Type="http://schemas.openxmlformats.org/officeDocument/2006/relationships/image" Target="../media/image1.svg"/><Relationship Id="rId2" Type="http://schemas.openxmlformats.org/officeDocument/2006/relationships/image" Target="../media/image5.png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1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E75D39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2445125" y="2226310"/>
            <a:ext cx="10034483" cy="2989580"/>
            <a:chOff x="3497" y="3894"/>
            <a:chExt cx="14773" cy="4708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3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zh-CN" altLang="en-US" sz="138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畅拓科技</a:t>
              </a:r>
              <a:endParaRPr lang="zh-CN" altLang="en-US" sz="138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497" y="7004"/>
              <a:ext cx="14103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6000" b="1">
                  <a:solidFill>
                    <a:srgbClr val="E75D39"/>
                  </a:solidFill>
                  <a:latin typeface=".萍方-简" panose="020B0100000000000000" charset="-122"/>
                  <a:ea typeface=".萍方-简" panose="020B0100000000000000" charset="-122"/>
                </a:rPr>
                <a:t>2022·CHANCETOP</a:t>
              </a:r>
              <a:endParaRPr lang="en-US" altLang="zh-CN" sz="6000" b="1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4847590" y="4958080"/>
            <a:ext cx="6898640" cy="166370"/>
          </a:xfrm>
          <a:prstGeom prst="rect">
            <a:avLst/>
          </a:prstGeom>
          <a:solidFill>
            <a:srgbClr val="E75D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>
            <a:off x="409575" y="-17145"/>
            <a:ext cx="4743450" cy="27609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功能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/02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解析测试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  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708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创建测试计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434" y="5282"/>
                <a:ext cx="157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329" y="5283"/>
                <a:ext cx="159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发现测试设备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管理测试执行器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1475"/>
              <a:chOff x="830" y="6484"/>
              <a:chExt cx="2323" cy="1475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en-US" altLang="zh-CN" sz="1000" dirty="0">
                    <a:sym typeface="+mn-ea"/>
                  </a:rPr>
                  <a:t>匹配了测试对象app和测试脚本就可以在测试平台上创建测试计划和执行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194"/>
              <a:chOff x="814" y="6484"/>
              <a:chExt cx="2251" cy="219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2362"/>
              <a:chOff x="650" y="6484"/>
              <a:chExt cx="2700" cy="2362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1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292"/>
              <a:chOff x="740" y="6484"/>
              <a:chExt cx="2369" cy="3292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306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681"/>
              <a:chOff x="740" y="6484"/>
              <a:chExt cx="2369" cy="168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1903"/>
              <a:chOff x="628" y="6484"/>
              <a:chExt cx="2668" cy="1903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测试设备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39" y="7080"/>
                <a:ext cx="232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选择测试用例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75" y="1866900"/>
            <a:ext cx="10080000" cy="4950731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sym typeface="+mn-ea"/>
                </a:rPr>
                <a:t>如何创建测试计划</a:t>
              </a:r>
              <a:endPara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选择测试设备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" y="1782445"/>
            <a:ext cx="1008000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8823325" cy="661279"/>
            <a:chOff x="328179" y="253468"/>
            <a:chExt cx="8823325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01941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测试用例在哪里执行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&amp;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什么时候开始执行？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安装有test-daemon服务的电脑</a:t>
            </a:r>
            <a:endParaRPr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发现测试设备</a:t>
            </a:r>
            <a:r>
              <a:rPr lang="en-US" altLang="zh-CN" dirty="0"/>
              <a:t>: 在mac mini上安装的虚拟机 &amp; 通过usb连接到mac min的真机，包括ios &amp; android (目前不支持在windows操作系统上进行测试)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管理executor</a:t>
            </a:r>
            <a:r>
              <a:rPr lang="en-US" altLang="zh-CN" dirty="0"/>
              <a:t>: 发现空闲且有测试任务的设备就去启动执行器，让执行器开始拉取测试用例执行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9011920" cy="661279"/>
            <a:chOff x="328179" y="253468"/>
            <a:chExt cx="9011920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2089" y="293473"/>
              <a:ext cx="820801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如何让你的工作电脑接入平台运行测试用例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5020" y="214693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sp>
        <p:nvSpPr>
          <p:cNvPr id="11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marL="285750" indent="-285750">
              <a:buFont typeface="Arial" panose="020B0704020202020204" pitchFamily="34" charset="0"/>
              <a:buChar char="•"/>
            </a:pPr>
            <a:r>
              <a:rPr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安装test-daemon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&amp; 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测试资源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90" y="2042795"/>
            <a:ext cx="6985635" cy="4254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2" name="组合 151"/>
          <p:cNvGrpSpPr/>
          <p:nvPr/>
        </p:nvGrpSpPr>
        <p:grpSpPr>
          <a:xfrm>
            <a:off x="4421505" y="2146935"/>
            <a:ext cx="3328035" cy="492125"/>
            <a:chOff x="1900" y="3386"/>
            <a:chExt cx="15532" cy="77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组合 147"/>
          <p:cNvGrpSpPr/>
          <p:nvPr/>
        </p:nvGrpSpPr>
        <p:grpSpPr>
          <a:xfrm>
            <a:off x="2819400" y="2143760"/>
            <a:ext cx="6681470" cy="492125"/>
            <a:chOff x="1900" y="3386"/>
            <a:chExt cx="15532" cy="775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组合 145"/>
          <p:cNvGrpSpPr/>
          <p:nvPr/>
        </p:nvGrpSpPr>
        <p:grpSpPr>
          <a:xfrm>
            <a:off x="1219835" y="2146935"/>
            <a:ext cx="9862820" cy="492125"/>
            <a:chOff x="1900" y="3386"/>
            <a:chExt cx="15532" cy="775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1900" y="3406"/>
              <a:ext cx="15533" cy="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17432" y="3386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1909" y="3391"/>
              <a:ext cx="0" cy="770"/>
            </a:xfrm>
            <a:prstGeom prst="line">
              <a:avLst/>
            </a:prstGeom>
            <a:ln w="28575" cmpd="sng"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579120" y="447675"/>
            <a:ext cx="3135630" cy="368300"/>
            <a:chOff x="912" y="705"/>
            <a:chExt cx="4938" cy="580"/>
          </a:xfrm>
        </p:grpSpPr>
        <p:sp>
          <p:nvSpPr>
            <p:cNvPr id="27" name="文本框 26"/>
            <p:cNvSpPr txBox="1"/>
            <p:nvPr/>
          </p:nvSpPr>
          <p:spPr>
            <a:xfrm>
              <a:off x="1305" y="705"/>
              <a:ext cx="45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>
                  <a:latin typeface=".萍方-简" panose="020B0100000000000000" charset="-122"/>
                  <a:ea typeface=".萍方-简" panose="020B0100000000000000" charset="-122"/>
                </a:rPr>
                <a:t>平台功能</a:t>
              </a:r>
              <a:endParaRPr lang="zh-CN" altLang="en-US"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12" y="718"/>
              <a:ext cx="150" cy="555"/>
            </a:xfrm>
            <a:prstGeom prst="roundRect">
              <a:avLst/>
            </a:prstGeom>
            <a:solidFill>
              <a:srgbClr val="DD59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29" name="图片 28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6940" y="130810"/>
            <a:ext cx="2075180" cy="803275"/>
          </a:xfrm>
          <a:prstGeom prst="rect">
            <a:avLst/>
          </a:prstGeom>
        </p:spPr>
      </p:pic>
      <p:cxnSp>
        <p:nvCxnSpPr>
          <p:cNvPr id="94" name="直接连接符 93"/>
          <p:cNvCxnSpPr/>
          <p:nvPr/>
        </p:nvCxnSpPr>
        <p:spPr>
          <a:xfrm>
            <a:off x="6101715" y="2494280"/>
            <a:ext cx="0" cy="169545"/>
          </a:xfrm>
          <a:prstGeom prst="line">
            <a:avLst/>
          </a:prstGeom>
          <a:ln w="2222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0" name="组合 139"/>
          <p:cNvGrpSpPr/>
          <p:nvPr/>
        </p:nvGrpSpPr>
        <p:grpSpPr>
          <a:xfrm>
            <a:off x="346710" y="1122834"/>
            <a:ext cx="11668760" cy="4869026"/>
            <a:chOff x="532" y="1768"/>
            <a:chExt cx="18376" cy="7668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32" y="1768"/>
              <a:ext cx="18376" cy="7668"/>
              <a:chOff x="532" y="2338"/>
              <a:chExt cx="18376" cy="7668"/>
            </a:xfrm>
          </p:grpSpPr>
          <p:sp>
            <p:nvSpPr>
              <p:cNvPr id="117" name="iṧ1iḓé"/>
              <p:cNvSpPr/>
              <p:nvPr/>
            </p:nvSpPr>
            <p:spPr>
              <a:xfrm>
                <a:off x="16397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6" name="iṧ1iḓé"/>
              <p:cNvSpPr/>
              <p:nvPr/>
            </p:nvSpPr>
            <p:spPr>
              <a:xfrm>
                <a:off x="13723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5" name="iṧ1iḓé"/>
              <p:cNvSpPr/>
              <p:nvPr/>
            </p:nvSpPr>
            <p:spPr>
              <a:xfrm>
                <a:off x="11119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3" name="iṧ1iḓé"/>
              <p:cNvSpPr/>
              <p:nvPr/>
            </p:nvSpPr>
            <p:spPr>
              <a:xfrm>
                <a:off x="845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2" name="iṧ1iḓé"/>
              <p:cNvSpPr/>
              <p:nvPr/>
            </p:nvSpPr>
            <p:spPr>
              <a:xfrm>
                <a:off x="5810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en-US"/>
                  <a:t> </a:t>
                </a:r>
                <a:endParaRPr lang="en-US"/>
              </a:p>
            </p:txBody>
          </p:sp>
          <p:sp>
            <p:nvSpPr>
              <p:cNvPr id="111" name="iṧ1iḓé"/>
              <p:cNvSpPr/>
              <p:nvPr/>
            </p:nvSpPr>
            <p:spPr>
              <a:xfrm>
                <a:off x="3168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10" name="iṧ1iḓé"/>
              <p:cNvSpPr/>
              <p:nvPr/>
            </p:nvSpPr>
            <p:spPr>
              <a:xfrm>
                <a:off x="532" y="5972"/>
                <a:ext cx="2511" cy="4034"/>
              </a:xfrm>
              <a:prstGeom prst="roundRect">
                <a:avLst>
                  <a:gd name="adj" fmla="val 8192"/>
                </a:avLst>
              </a:prstGeom>
              <a:solidFill>
                <a:schemeClr val="bg1">
                  <a:lumMod val="9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89" name="îśľiďè"/>
              <p:cNvSpPr/>
              <p:nvPr/>
            </p:nvSpPr>
            <p:spPr>
              <a:xfrm>
                <a:off x="8515" y="2338"/>
                <a:ext cx="2160" cy="2160"/>
              </a:xfrm>
              <a:prstGeom prst="ellipse">
                <a:avLst/>
              </a:prstGeom>
              <a:solidFill>
                <a:srgbClr val="DD592E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0" name="íślîde"/>
              <p:cNvSpPr/>
              <p:nvPr/>
            </p:nvSpPr>
            <p:spPr bwMode="auto">
              <a:xfrm>
                <a:off x="8953" y="2907"/>
                <a:ext cx="1214" cy="1123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p>
                <a:pPr algn="ctr"/>
              </a:p>
            </p:txBody>
          </p:sp>
          <p:sp>
            <p:nvSpPr>
              <p:cNvPr id="95" name="isľîḋe"/>
              <p:cNvSpPr/>
              <p:nvPr/>
            </p:nvSpPr>
            <p:spPr>
              <a:xfrm>
                <a:off x="1062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6" name="isľîḋe"/>
              <p:cNvSpPr/>
              <p:nvPr/>
            </p:nvSpPr>
            <p:spPr>
              <a:xfrm>
                <a:off x="3610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7" name="isľîḋe"/>
              <p:cNvSpPr/>
              <p:nvPr/>
            </p:nvSpPr>
            <p:spPr>
              <a:xfrm>
                <a:off x="6158" y="4677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8" name="isľîḋe"/>
              <p:cNvSpPr/>
              <p:nvPr/>
            </p:nvSpPr>
            <p:spPr>
              <a:xfrm>
                <a:off x="11338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99" name="isľîḋe"/>
              <p:cNvSpPr/>
              <p:nvPr/>
            </p:nvSpPr>
            <p:spPr>
              <a:xfrm>
                <a:off x="14103" y="4662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0" name="isľîḋe"/>
              <p:cNvSpPr/>
              <p:nvPr/>
            </p:nvSpPr>
            <p:spPr>
              <a:xfrm>
                <a:off x="16737" y="4662"/>
                <a:ext cx="1694" cy="1694"/>
              </a:xfrm>
              <a:prstGeom prst="ellipse">
                <a:avLst/>
              </a:prstGeom>
              <a:solidFill>
                <a:srgbClr val="DD592E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1" name="isľîḋe"/>
              <p:cNvSpPr/>
              <p:nvPr/>
            </p:nvSpPr>
            <p:spPr>
              <a:xfrm>
                <a:off x="8706" y="4677"/>
                <a:ext cx="1694" cy="1694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61" y="5282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配置测试对象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3747" y="5283"/>
                <a:ext cx="145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1" name="文本框 120"/>
              <p:cNvSpPr txBox="1"/>
              <p:nvPr/>
            </p:nvSpPr>
            <p:spPr>
              <a:xfrm>
                <a:off x="6082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解析测试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    用例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2" name="文本框 121"/>
              <p:cNvSpPr txBox="1"/>
              <p:nvPr/>
            </p:nvSpPr>
            <p:spPr>
              <a:xfrm>
                <a:off x="8708" y="5282"/>
                <a:ext cx="200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创建测试计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划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3" name="文本框 122"/>
              <p:cNvSpPr txBox="1"/>
              <p:nvPr/>
            </p:nvSpPr>
            <p:spPr>
              <a:xfrm>
                <a:off x="11434" y="5282"/>
                <a:ext cx="157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监控测试进度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4" name="文本框 123"/>
              <p:cNvSpPr txBox="1"/>
              <p:nvPr/>
            </p:nvSpPr>
            <p:spPr>
              <a:xfrm>
                <a:off x="14329" y="5283"/>
                <a:ext cx="159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发现测试设备</a:t>
                </a:r>
                <a:endParaRPr lang="en-US" altLang="zh-CN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5" name="文本框 124"/>
              <p:cNvSpPr txBox="1"/>
              <p:nvPr/>
            </p:nvSpPr>
            <p:spPr>
              <a:xfrm>
                <a:off x="16858" y="5282"/>
                <a:ext cx="158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 b="1">
                    <a:solidFill>
                      <a:schemeClr val="bg1"/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管理测试执行器</a:t>
                </a:r>
                <a:endParaRPr lang="zh-CN" altLang="en-US" sz="1400" b="1">
                  <a:solidFill>
                    <a:schemeClr val="bg1"/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710" y="5884"/>
              <a:ext cx="2323" cy="1475"/>
              <a:chOff x="830" y="6484"/>
              <a:chExt cx="2323" cy="1475"/>
            </a:xfrm>
          </p:grpSpPr>
          <p:sp>
            <p:nvSpPr>
              <p:cNvPr id="103" name="文本框 102"/>
              <p:cNvSpPr txBox="1"/>
              <p:nvPr/>
            </p:nvSpPr>
            <p:spPr>
              <a:xfrm>
                <a:off x="830" y="6484"/>
                <a:ext cx="2323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app&amp;executor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4" name="文本框 103"/>
              <p:cNvSpPr txBox="1"/>
              <p:nvPr/>
            </p:nvSpPr>
            <p:spPr>
              <a:xfrm>
                <a:off x="830" y="7080"/>
                <a:ext cx="2155" cy="8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just">
                  <a:lnSpc>
                    <a:spcPct val="130000"/>
                  </a:lnSpc>
                </a:pPr>
                <a:r>
                  <a:rPr lang="en-US" altLang="zh-CN" sz="1000" dirty="0">
                    <a:sym typeface="+mn-ea"/>
                  </a:rPr>
                  <a:t>匹配了测试对象app和测试脚本就可以在测试平台上创建测试计划和执行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3298" y="5884"/>
              <a:ext cx="2251" cy="2194"/>
              <a:chOff x="814" y="6484"/>
              <a:chExt cx="2251" cy="2194"/>
            </a:xfrm>
          </p:grpSpPr>
          <p:sp>
            <p:nvSpPr>
              <p:cNvPr id="108" name="文本框 107"/>
              <p:cNvSpPr txBox="1"/>
              <p:nvPr/>
            </p:nvSpPr>
            <p:spPr>
              <a:xfrm>
                <a:off x="860" y="6484"/>
                <a:ext cx="2016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ios&amp;android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09" name="文本框 108"/>
              <p:cNvSpPr txBox="1"/>
              <p:nvPr/>
            </p:nvSpPr>
            <p:spPr>
              <a:xfrm>
                <a:off x="814" y="7080"/>
                <a:ext cx="2251" cy="1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将部署有test-daemon的mac mini上安装的虚拟机&amp;连接的真机上报给测试平台，供</a:t>
                </a:r>
                <a:r>
                  <a:rPr lang="zh-CN" altLang="en-US" sz="1000" dirty="0">
                    <a:sym typeface="+mn-ea"/>
                  </a:rPr>
                  <a:t>用</a:t>
                </a:r>
                <a:r>
                  <a:rPr lang="en-US" altLang="zh-CN" sz="1000" dirty="0">
                    <a:sym typeface="+mn-ea"/>
                  </a:rPr>
                  <a:t>户测试选择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811" y="5884"/>
              <a:ext cx="2700" cy="2362"/>
              <a:chOff x="650" y="6484"/>
              <a:chExt cx="2700" cy="2362"/>
            </a:xfrm>
          </p:grpSpPr>
          <p:sp>
            <p:nvSpPr>
              <p:cNvPr id="119" name="文本框 118"/>
              <p:cNvSpPr txBox="1"/>
              <p:nvPr/>
            </p:nvSpPr>
            <p:spPr>
              <a:xfrm>
                <a:off x="650" y="6484"/>
                <a:ext cx="2700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list case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0" name="文本框 119"/>
              <p:cNvSpPr txBox="1"/>
              <p:nvPr/>
            </p:nvSpPr>
            <p:spPr>
              <a:xfrm>
                <a:off x="689" y="7080"/>
                <a:ext cx="2346" cy="1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dirty="0">
                    <a:sym typeface="+mn-ea"/>
                  </a:rPr>
                  <a:t>不同的app 版本对应的测试脚本是不一样的，所以需要根据用户的选择实时从测试项目中解析出所有的测试用例 </a:t>
                </a:r>
                <a:endParaRPr lang="en-US" altLang="zh-CN" sz="1000" dirty="0">
                  <a:sym typeface="+mn-ea"/>
                </a:endParaRPr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8522" y="5884"/>
              <a:ext cx="2371" cy="1903"/>
              <a:chOff x="800" y="6484"/>
              <a:chExt cx="2371" cy="1903"/>
            </a:xfrm>
          </p:grpSpPr>
          <p:sp>
            <p:nvSpPr>
              <p:cNvPr id="127" name="文本框 126"/>
              <p:cNvSpPr txBox="1"/>
              <p:nvPr/>
            </p:nvSpPr>
            <p:spPr>
              <a:xfrm>
                <a:off x="800" y="6484"/>
                <a:ext cx="2371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make plan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828" y="7080"/>
                <a:ext cx="227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plan : device_task : executor_case 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=  1:n:n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29" name="组合 128"/>
            <p:cNvGrpSpPr/>
            <p:nvPr/>
          </p:nvGrpSpPr>
          <p:grpSpPr>
            <a:xfrm>
              <a:off x="11119" y="5884"/>
              <a:ext cx="2369" cy="3292"/>
              <a:chOff x="740" y="6484"/>
              <a:chExt cx="2369" cy="3292"/>
            </a:xfrm>
          </p:grpSpPr>
          <p:sp>
            <p:nvSpPr>
              <p:cNvPr id="130" name="文本框 129"/>
              <p:cNvSpPr txBox="1"/>
              <p:nvPr/>
            </p:nvSpPr>
            <p:spPr>
              <a:xfrm>
                <a:off x="740" y="6484"/>
                <a:ext cx="2369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测试进度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  <p:sp>
            <p:nvSpPr>
              <p:cNvPr id="131" name="文本框 130"/>
              <p:cNvSpPr txBox="1"/>
              <p:nvPr/>
            </p:nvSpPr>
            <p:spPr>
              <a:xfrm>
                <a:off x="740" y="7306"/>
                <a:ext cx="2369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plan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device_task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进度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case</a:t>
                </a: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执行进度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状态：</a:t>
                </a:r>
                <a:b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</a:br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  <a:sym typeface="+mn-ea"/>
                  </a:rPr>
                  <a:t>PENDING｜TESTING｜DONE｜CANCELED</a:t>
                </a:r>
                <a:endParaRPr lang="zh-CN" altLang="en-US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endParaRPr>
              </a:p>
            </p:txBody>
          </p:sp>
        </p:grpSp>
        <p:grpSp>
          <p:nvGrpSpPr>
            <p:cNvPr id="132" name="组合 131"/>
            <p:cNvGrpSpPr/>
            <p:nvPr/>
          </p:nvGrpSpPr>
          <p:grpSpPr>
            <a:xfrm>
              <a:off x="16474" y="5884"/>
              <a:ext cx="2369" cy="1681"/>
              <a:chOff x="740" y="6484"/>
              <a:chExt cx="2369" cy="1681"/>
            </a:xfrm>
          </p:grpSpPr>
          <p:sp>
            <p:nvSpPr>
              <p:cNvPr id="133" name="文本框 132"/>
              <p:cNvSpPr txBox="1"/>
              <p:nvPr/>
            </p:nvSpPr>
            <p:spPr>
              <a:xfrm>
                <a:off x="740" y="6484"/>
                <a:ext cx="236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管理</a:t>
                </a:r>
                <a:r>
                  <a:rPr lang="en-US" altLang="zh-CN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的生命周期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740" y="7306"/>
                <a:ext cx="2299" cy="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ctr">
                  <a:lnSpc>
                    <a:spcPct val="120000"/>
                  </a:lnSpc>
                </a:pPr>
                <a:r>
                  <a:rPr 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运行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关闭</a:t>
                </a: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executor</a:t>
                </a:r>
                <a:endPara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  <p:grpSp>
          <p:nvGrpSpPr>
            <p:cNvPr id="136" name="组合 135"/>
            <p:cNvGrpSpPr/>
            <p:nvPr/>
          </p:nvGrpSpPr>
          <p:grpSpPr>
            <a:xfrm>
              <a:off x="13705" y="5884"/>
              <a:ext cx="2668" cy="1903"/>
              <a:chOff x="628" y="6484"/>
              <a:chExt cx="2668" cy="1903"/>
            </a:xfrm>
          </p:grpSpPr>
          <p:sp>
            <p:nvSpPr>
              <p:cNvPr id="137" name="文本框 136"/>
              <p:cNvSpPr txBox="1"/>
              <p:nvPr/>
            </p:nvSpPr>
            <p:spPr>
              <a:xfrm>
                <a:off x="628" y="6484"/>
                <a:ext cx="2668" cy="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测试设备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739" y="7080"/>
                <a:ext cx="2325" cy="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b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</a:b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ios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模拟器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  <a:p>
                <a:pPr algn="l">
                  <a:lnSpc>
                    <a:spcPct val="120000"/>
                  </a:lnSpc>
                </a:pPr>
                <a:r>
                  <a:rPr lang="en-US" altLang="zh-CN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Android </a:t>
                </a:r>
                <a:r>
                  <a:rPr lang="zh-CN" alt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.萍方-简" panose="020B0100000000000000" charset="-122"/>
                    <a:ea typeface=".萍方-简" panose="020B0100000000000000" charset="-122"/>
                  </a:rPr>
                  <a:t>真机器</a:t>
                </a:r>
                <a:endPara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成果演示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/03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70" y="1262380"/>
            <a:ext cx="11111865" cy="77781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87123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03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虚拟机并行测试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9145" y="2163445"/>
            <a:ext cx="11054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570" y="1188085"/>
            <a:ext cx="8152350" cy="5040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75969" y="345482"/>
            <a:ext cx="382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>
                <a:solidFill>
                  <a:srgbClr val="F46F25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Arch &amp; Central DevOps Updates</a:t>
            </a:r>
            <a:endParaRPr lang="zh-CN" altLang="en-US" dirty="0">
              <a:solidFill>
                <a:srgbClr val="F46F25"/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7" name="矩形: 圆角 6"/>
          <p:cNvSpPr/>
          <p:nvPr/>
        </p:nvSpPr>
        <p:spPr>
          <a:xfrm rot="18840205">
            <a:off x="7587155" y="1887601"/>
            <a:ext cx="3507384" cy="3507384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4" name="矩形: 圆角 13"/>
          <p:cNvSpPr/>
          <p:nvPr/>
        </p:nvSpPr>
        <p:spPr>
          <a:xfrm rot="18840205">
            <a:off x="8174053" y="5593714"/>
            <a:ext cx="463365" cy="46336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 rot="18840205">
            <a:off x="10186782" y="1524020"/>
            <a:ext cx="189545" cy="189545"/>
          </a:xfrm>
          <a:prstGeom prst="roundRect">
            <a:avLst>
              <a:gd name="adj" fmla="val 24086"/>
            </a:avLst>
          </a:prstGeom>
          <a:solidFill>
            <a:srgbClr val="F46F25"/>
          </a:solidFill>
          <a:ln>
            <a:noFill/>
          </a:ln>
          <a:effectLst>
            <a:outerShdw blurRad="393700" dist="38100" dir="5400000" sx="101000" sy="101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94234" y="1628800"/>
            <a:ext cx="4700246" cy="707886"/>
            <a:chOff x="5543147" y="1044179"/>
            <a:chExt cx="4700246" cy="707886"/>
          </a:xfrm>
        </p:grpSpPr>
        <p:sp>
          <p:nvSpPr>
            <p:cNvPr id="17" name="文本框 1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01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094234" y="2851312"/>
            <a:ext cx="4721683" cy="707886"/>
            <a:chOff x="5543147" y="1044179"/>
            <a:chExt cx="4721683" cy="707886"/>
          </a:xfrm>
        </p:grpSpPr>
        <p:sp>
          <p:nvSpPr>
            <p:cNvPr id="22" name="文本框 2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02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467932" y="1195468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功能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94234" y="4073824"/>
            <a:ext cx="4721683" cy="707886"/>
            <a:chOff x="5543147" y="1044179"/>
            <a:chExt cx="4721683" cy="707886"/>
          </a:xfrm>
        </p:grpSpPr>
        <p:sp>
          <p:nvSpPr>
            <p:cNvPr id="27" name="文本框 26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03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467932" y="1192869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演示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094234" y="5296337"/>
            <a:ext cx="4700246" cy="707886"/>
            <a:chOff x="5543147" y="1044179"/>
            <a:chExt cx="4700246" cy="707886"/>
          </a:xfrm>
        </p:grpSpPr>
        <p:sp>
          <p:nvSpPr>
            <p:cNvPr id="32" name="文本框 31"/>
            <p:cNvSpPr txBox="1"/>
            <p:nvPr/>
          </p:nvSpPr>
          <p:spPr>
            <a:xfrm>
              <a:off x="5543147" y="1044179"/>
              <a:ext cx="110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04</a:t>
              </a:r>
              <a:r>
                <a:rPr lang="en-US" altLang="zh-CN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.</a:t>
              </a:r>
              <a:endPara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446495" y="1198067"/>
              <a:ext cx="37968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未来规划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pic>
        <p:nvPicPr>
          <p:cNvPr id="36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7491624" y="3179189"/>
            <a:ext cx="36984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CONTENTS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28700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未来规划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/04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755" y="1948815"/>
            <a:ext cx="2075180" cy="803275"/>
          </a:xfrm>
          <a:prstGeom prst="rect">
            <a:avLst/>
          </a:prstGeom>
        </p:spPr>
      </p:pic>
      <p:sp>
        <p:nvSpPr>
          <p:cNvPr id="284" name="Shape 26"/>
          <p:cNvSpPr/>
          <p:nvPr/>
        </p:nvSpPr>
        <p:spPr>
          <a:xfrm flipH="1">
            <a:off x="19685" y="5379720"/>
            <a:ext cx="12214860" cy="1672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lnTo>
                  <a:pt x="0" y="102222"/>
                </a:lnTo>
                <a:lnTo>
                  <a:pt x="583" y="102222"/>
                </a:lnTo>
                <a:lnTo>
                  <a:pt x="583" y="89777"/>
                </a:lnTo>
                <a:lnTo>
                  <a:pt x="4166" y="89777"/>
                </a:lnTo>
                <a:lnTo>
                  <a:pt x="4166" y="79111"/>
                </a:lnTo>
                <a:lnTo>
                  <a:pt x="6416" y="79111"/>
                </a:lnTo>
                <a:lnTo>
                  <a:pt x="6416" y="91111"/>
                </a:lnTo>
                <a:lnTo>
                  <a:pt x="7625" y="91111"/>
                </a:lnTo>
                <a:lnTo>
                  <a:pt x="7625" y="79111"/>
                </a:lnTo>
                <a:lnTo>
                  <a:pt x="8958" y="79111"/>
                </a:lnTo>
                <a:lnTo>
                  <a:pt x="8958" y="45333"/>
                </a:lnTo>
                <a:lnTo>
                  <a:pt x="9541" y="45333"/>
                </a:lnTo>
                <a:lnTo>
                  <a:pt x="9541" y="39111"/>
                </a:lnTo>
                <a:lnTo>
                  <a:pt x="10958" y="39111"/>
                </a:lnTo>
                <a:lnTo>
                  <a:pt x="10958" y="45333"/>
                </a:lnTo>
                <a:lnTo>
                  <a:pt x="11583" y="45333"/>
                </a:lnTo>
                <a:lnTo>
                  <a:pt x="11583" y="76000"/>
                </a:lnTo>
                <a:lnTo>
                  <a:pt x="12083" y="76000"/>
                </a:lnTo>
                <a:lnTo>
                  <a:pt x="12083" y="95555"/>
                </a:lnTo>
                <a:lnTo>
                  <a:pt x="13250" y="95555"/>
                </a:lnTo>
                <a:lnTo>
                  <a:pt x="13250" y="60000"/>
                </a:lnTo>
                <a:lnTo>
                  <a:pt x="14041" y="60000"/>
                </a:lnTo>
                <a:lnTo>
                  <a:pt x="14041" y="45333"/>
                </a:lnTo>
                <a:lnTo>
                  <a:pt x="14583" y="45333"/>
                </a:lnTo>
                <a:lnTo>
                  <a:pt x="14583" y="27555"/>
                </a:lnTo>
                <a:lnTo>
                  <a:pt x="14958" y="27555"/>
                </a:lnTo>
                <a:lnTo>
                  <a:pt x="14958" y="14222"/>
                </a:lnTo>
                <a:lnTo>
                  <a:pt x="15333" y="14222"/>
                </a:lnTo>
                <a:lnTo>
                  <a:pt x="15333" y="0"/>
                </a:lnTo>
                <a:lnTo>
                  <a:pt x="15958" y="0"/>
                </a:lnTo>
                <a:lnTo>
                  <a:pt x="15958" y="13777"/>
                </a:lnTo>
                <a:lnTo>
                  <a:pt x="16416" y="13777"/>
                </a:lnTo>
                <a:lnTo>
                  <a:pt x="16416" y="24888"/>
                </a:lnTo>
                <a:lnTo>
                  <a:pt x="16791" y="24888"/>
                </a:lnTo>
                <a:lnTo>
                  <a:pt x="16791" y="46222"/>
                </a:lnTo>
                <a:lnTo>
                  <a:pt x="17333" y="46222"/>
                </a:lnTo>
                <a:lnTo>
                  <a:pt x="17333" y="61333"/>
                </a:lnTo>
                <a:lnTo>
                  <a:pt x="17916" y="61333"/>
                </a:lnTo>
                <a:lnTo>
                  <a:pt x="17916" y="101333"/>
                </a:lnTo>
                <a:lnTo>
                  <a:pt x="18875" y="101333"/>
                </a:lnTo>
                <a:lnTo>
                  <a:pt x="18875" y="92000"/>
                </a:lnTo>
                <a:lnTo>
                  <a:pt x="20958" y="92000"/>
                </a:lnTo>
                <a:lnTo>
                  <a:pt x="20958" y="96444"/>
                </a:lnTo>
                <a:lnTo>
                  <a:pt x="21750" y="96444"/>
                </a:lnTo>
                <a:lnTo>
                  <a:pt x="21750" y="54666"/>
                </a:lnTo>
                <a:lnTo>
                  <a:pt x="22333" y="54666"/>
                </a:lnTo>
                <a:lnTo>
                  <a:pt x="22333" y="42666"/>
                </a:lnTo>
                <a:lnTo>
                  <a:pt x="24166" y="42666"/>
                </a:lnTo>
                <a:lnTo>
                  <a:pt x="24166" y="53777"/>
                </a:lnTo>
                <a:lnTo>
                  <a:pt x="24583" y="56888"/>
                </a:lnTo>
                <a:lnTo>
                  <a:pt x="24583" y="85777"/>
                </a:lnTo>
                <a:lnTo>
                  <a:pt x="25291" y="85777"/>
                </a:lnTo>
                <a:lnTo>
                  <a:pt x="25291" y="79555"/>
                </a:lnTo>
                <a:lnTo>
                  <a:pt x="27125" y="79555"/>
                </a:lnTo>
                <a:lnTo>
                  <a:pt x="27125" y="86222"/>
                </a:lnTo>
                <a:lnTo>
                  <a:pt x="28208" y="86222"/>
                </a:lnTo>
                <a:lnTo>
                  <a:pt x="28208" y="92000"/>
                </a:lnTo>
                <a:lnTo>
                  <a:pt x="29416" y="92000"/>
                </a:lnTo>
                <a:lnTo>
                  <a:pt x="29416" y="83555"/>
                </a:lnTo>
                <a:lnTo>
                  <a:pt x="30250" y="83555"/>
                </a:lnTo>
                <a:lnTo>
                  <a:pt x="30250" y="65777"/>
                </a:lnTo>
                <a:lnTo>
                  <a:pt x="35041" y="65777"/>
                </a:lnTo>
                <a:lnTo>
                  <a:pt x="35041" y="83555"/>
                </a:lnTo>
                <a:lnTo>
                  <a:pt x="35875" y="83555"/>
                </a:lnTo>
                <a:lnTo>
                  <a:pt x="35875" y="65777"/>
                </a:lnTo>
                <a:lnTo>
                  <a:pt x="39916" y="65777"/>
                </a:lnTo>
                <a:lnTo>
                  <a:pt x="39916" y="72888"/>
                </a:lnTo>
                <a:lnTo>
                  <a:pt x="41041" y="72888"/>
                </a:lnTo>
                <a:lnTo>
                  <a:pt x="41041" y="99555"/>
                </a:lnTo>
                <a:lnTo>
                  <a:pt x="42583" y="99555"/>
                </a:lnTo>
                <a:lnTo>
                  <a:pt x="42583" y="76888"/>
                </a:lnTo>
                <a:lnTo>
                  <a:pt x="45250" y="56000"/>
                </a:lnTo>
                <a:lnTo>
                  <a:pt x="47875" y="76888"/>
                </a:lnTo>
                <a:lnTo>
                  <a:pt x="47875" y="88888"/>
                </a:lnTo>
                <a:lnTo>
                  <a:pt x="48666" y="88888"/>
                </a:lnTo>
                <a:lnTo>
                  <a:pt x="48666" y="104000"/>
                </a:lnTo>
                <a:lnTo>
                  <a:pt x="49208" y="104000"/>
                </a:lnTo>
                <a:lnTo>
                  <a:pt x="49208" y="73333"/>
                </a:lnTo>
                <a:lnTo>
                  <a:pt x="51500" y="73333"/>
                </a:lnTo>
                <a:lnTo>
                  <a:pt x="51500" y="85777"/>
                </a:lnTo>
                <a:lnTo>
                  <a:pt x="53708" y="85777"/>
                </a:lnTo>
                <a:lnTo>
                  <a:pt x="53708" y="94666"/>
                </a:lnTo>
                <a:lnTo>
                  <a:pt x="54500" y="94666"/>
                </a:lnTo>
                <a:lnTo>
                  <a:pt x="54500" y="85777"/>
                </a:lnTo>
                <a:lnTo>
                  <a:pt x="57125" y="85777"/>
                </a:lnTo>
                <a:lnTo>
                  <a:pt x="57125" y="102222"/>
                </a:lnTo>
                <a:lnTo>
                  <a:pt x="57625" y="102222"/>
                </a:lnTo>
                <a:lnTo>
                  <a:pt x="57625" y="104888"/>
                </a:lnTo>
                <a:lnTo>
                  <a:pt x="58875" y="104888"/>
                </a:lnTo>
                <a:lnTo>
                  <a:pt x="58875" y="94222"/>
                </a:lnTo>
                <a:lnTo>
                  <a:pt x="61666" y="94222"/>
                </a:lnTo>
                <a:lnTo>
                  <a:pt x="61666" y="89777"/>
                </a:lnTo>
                <a:lnTo>
                  <a:pt x="62250" y="89777"/>
                </a:lnTo>
                <a:lnTo>
                  <a:pt x="62250" y="84000"/>
                </a:lnTo>
                <a:lnTo>
                  <a:pt x="62833" y="84000"/>
                </a:lnTo>
                <a:lnTo>
                  <a:pt x="62833" y="88888"/>
                </a:lnTo>
                <a:lnTo>
                  <a:pt x="63500" y="88888"/>
                </a:lnTo>
                <a:lnTo>
                  <a:pt x="63500" y="83111"/>
                </a:lnTo>
                <a:lnTo>
                  <a:pt x="64999" y="83111"/>
                </a:lnTo>
                <a:lnTo>
                  <a:pt x="64999" y="88444"/>
                </a:lnTo>
                <a:lnTo>
                  <a:pt x="65666" y="88444"/>
                </a:lnTo>
                <a:lnTo>
                  <a:pt x="65666" y="103111"/>
                </a:lnTo>
                <a:lnTo>
                  <a:pt x="66916" y="103111"/>
                </a:lnTo>
                <a:lnTo>
                  <a:pt x="66916" y="82666"/>
                </a:lnTo>
                <a:lnTo>
                  <a:pt x="69375" y="82666"/>
                </a:lnTo>
                <a:lnTo>
                  <a:pt x="69375" y="88888"/>
                </a:lnTo>
                <a:lnTo>
                  <a:pt x="70416" y="88888"/>
                </a:lnTo>
                <a:lnTo>
                  <a:pt x="70416" y="46222"/>
                </a:lnTo>
                <a:lnTo>
                  <a:pt x="71500" y="35111"/>
                </a:lnTo>
                <a:lnTo>
                  <a:pt x="72458" y="45777"/>
                </a:lnTo>
                <a:lnTo>
                  <a:pt x="72458" y="103111"/>
                </a:lnTo>
                <a:lnTo>
                  <a:pt x="73583" y="103111"/>
                </a:lnTo>
                <a:lnTo>
                  <a:pt x="73583" y="47555"/>
                </a:lnTo>
                <a:lnTo>
                  <a:pt x="76916" y="47555"/>
                </a:lnTo>
                <a:lnTo>
                  <a:pt x="76916" y="97777"/>
                </a:lnTo>
                <a:lnTo>
                  <a:pt x="77541" y="97777"/>
                </a:lnTo>
                <a:lnTo>
                  <a:pt x="77541" y="85777"/>
                </a:lnTo>
                <a:lnTo>
                  <a:pt x="79000" y="85777"/>
                </a:lnTo>
                <a:lnTo>
                  <a:pt x="79000" y="92888"/>
                </a:lnTo>
                <a:lnTo>
                  <a:pt x="82000" y="92888"/>
                </a:lnTo>
                <a:lnTo>
                  <a:pt x="82000" y="102222"/>
                </a:lnTo>
                <a:lnTo>
                  <a:pt x="84333" y="102222"/>
                </a:lnTo>
                <a:lnTo>
                  <a:pt x="84333" y="88000"/>
                </a:lnTo>
                <a:lnTo>
                  <a:pt x="85583" y="88000"/>
                </a:lnTo>
                <a:lnTo>
                  <a:pt x="85583" y="96000"/>
                </a:lnTo>
                <a:lnTo>
                  <a:pt x="86500" y="96000"/>
                </a:lnTo>
                <a:lnTo>
                  <a:pt x="86500" y="91111"/>
                </a:lnTo>
                <a:lnTo>
                  <a:pt x="87791" y="91111"/>
                </a:lnTo>
                <a:lnTo>
                  <a:pt x="87791" y="84888"/>
                </a:lnTo>
                <a:lnTo>
                  <a:pt x="89375" y="84888"/>
                </a:lnTo>
                <a:lnTo>
                  <a:pt x="89375" y="100888"/>
                </a:lnTo>
                <a:lnTo>
                  <a:pt x="90541" y="100888"/>
                </a:lnTo>
                <a:lnTo>
                  <a:pt x="90541" y="63111"/>
                </a:lnTo>
                <a:lnTo>
                  <a:pt x="92458" y="63555"/>
                </a:lnTo>
                <a:lnTo>
                  <a:pt x="92458" y="84444"/>
                </a:lnTo>
                <a:lnTo>
                  <a:pt x="93750" y="84444"/>
                </a:lnTo>
                <a:lnTo>
                  <a:pt x="93750" y="97333"/>
                </a:lnTo>
                <a:lnTo>
                  <a:pt x="95375" y="97333"/>
                </a:lnTo>
                <a:lnTo>
                  <a:pt x="95375" y="83111"/>
                </a:lnTo>
                <a:lnTo>
                  <a:pt x="96500" y="83111"/>
                </a:lnTo>
                <a:lnTo>
                  <a:pt x="96500" y="77333"/>
                </a:lnTo>
                <a:lnTo>
                  <a:pt x="98000" y="77333"/>
                </a:lnTo>
                <a:lnTo>
                  <a:pt x="98000" y="81333"/>
                </a:lnTo>
                <a:lnTo>
                  <a:pt x="99041" y="81333"/>
                </a:lnTo>
                <a:lnTo>
                  <a:pt x="99041" y="75111"/>
                </a:lnTo>
                <a:lnTo>
                  <a:pt x="101000" y="59555"/>
                </a:lnTo>
                <a:lnTo>
                  <a:pt x="102916" y="75111"/>
                </a:lnTo>
                <a:lnTo>
                  <a:pt x="102916" y="96444"/>
                </a:lnTo>
                <a:lnTo>
                  <a:pt x="103250" y="96444"/>
                </a:lnTo>
                <a:lnTo>
                  <a:pt x="103250" y="92000"/>
                </a:lnTo>
                <a:lnTo>
                  <a:pt x="104750" y="92000"/>
                </a:lnTo>
                <a:lnTo>
                  <a:pt x="104750" y="111111"/>
                </a:lnTo>
                <a:lnTo>
                  <a:pt x="105125" y="111111"/>
                </a:lnTo>
                <a:lnTo>
                  <a:pt x="105125" y="101777"/>
                </a:lnTo>
                <a:lnTo>
                  <a:pt x="106291" y="101777"/>
                </a:lnTo>
                <a:lnTo>
                  <a:pt x="106291" y="81777"/>
                </a:lnTo>
                <a:lnTo>
                  <a:pt x="107791" y="81777"/>
                </a:lnTo>
                <a:lnTo>
                  <a:pt x="107791" y="101777"/>
                </a:lnTo>
                <a:lnTo>
                  <a:pt x="107833" y="101777"/>
                </a:lnTo>
                <a:lnTo>
                  <a:pt x="107833" y="93777"/>
                </a:lnTo>
                <a:lnTo>
                  <a:pt x="108583" y="93777"/>
                </a:lnTo>
                <a:lnTo>
                  <a:pt x="108583" y="89777"/>
                </a:lnTo>
                <a:lnTo>
                  <a:pt x="110166" y="89777"/>
                </a:lnTo>
                <a:lnTo>
                  <a:pt x="110166" y="103111"/>
                </a:lnTo>
                <a:lnTo>
                  <a:pt x="110416" y="103111"/>
                </a:lnTo>
                <a:lnTo>
                  <a:pt x="110416" y="93777"/>
                </a:lnTo>
                <a:lnTo>
                  <a:pt x="110625" y="93777"/>
                </a:lnTo>
                <a:lnTo>
                  <a:pt x="110625" y="76444"/>
                </a:lnTo>
                <a:lnTo>
                  <a:pt x="111416" y="76444"/>
                </a:lnTo>
                <a:lnTo>
                  <a:pt x="111416" y="68444"/>
                </a:lnTo>
                <a:lnTo>
                  <a:pt x="111833" y="68444"/>
                </a:lnTo>
                <a:lnTo>
                  <a:pt x="111833" y="64000"/>
                </a:lnTo>
                <a:lnTo>
                  <a:pt x="112916" y="64000"/>
                </a:lnTo>
                <a:lnTo>
                  <a:pt x="112916" y="68444"/>
                </a:lnTo>
                <a:lnTo>
                  <a:pt x="113375" y="68444"/>
                </a:lnTo>
                <a:lnTo>
                  <a:pt x="113375" y="91555"/>
                </a:lnTo>
                <a:lnTo>
                  <a:pt x="113416" y="91555"/>
                </a:lnTo>
                <a:lnTo>
                  <a:pt x="113416" y="91555"/>
                </a:lnTo>
                <a:lnTo>
                  <a:pt x="114666" y="91555"/>
                </a:lnTo>
                <a:lnTo>
                  <a:pt x="114666" y="79555"/>
                </a:lnTo>
                <a:lnTo>
                  <a:pt x="115250" y="79555"/>
                </a:lnTo>
                <a:lnTo>
                  <a:pt x="115250" y="68444"/>
                </a:lnTo>
                <a:lnTo>
                  <a:pt x="115625" y="68444"/>
                </a:lnTo>
                <a:lnTo>
                  <a:pt x="115625" y="55111"/>
                </a:lnTo>
                <a:lnTo>
                  <a:pt x="115916" y="55111"/>
                </a:lnTo>
                <a:lnTo>
                  <a:pt x="115916" y="44888"/>
                </a:lnTo>
                <a:lnTo>
                  <a:pt x="116250" y="44888"/>
                </a:lnTo>
                <a:lnTo>
                  <a:pt x="116250" y="34222"/>
                </a:lnTo>
                <a:lnTo>
                  <a:pt x="116666" y="34222"/>
                </a:lnTo>
                <a:lnTo>
                  <a:pt x="116666" y="44444"/>
                </a:lnTo>
                <a:lnTo>
                  <a:pt x="117000" y="44444"/>
                </a:lnTo>
                <a:lnTo>
                  <a:pt x="117000" y="52888"/>
                </a:lnTo>
                <a:lnTo>
                  <a:pt x="117333" y="52888"/>
                </a:lnTo>
                <a:lnTo>
                  <a:pt x="117333" y="68888"/>
                </a:lnTo>
                <a:lnTo>
                  <a:pt x="117708" y="68888"/>
                </a:lnTo>
                <a:lnTo>
                  <a:pt x="117708" y="80444"/>
                </a:lnTo>
                <a:lnTo>
                  <a:pt x="118166" y="80444"/>
                </a:lnTo>
                <a:lnTo>
                  <a:pt x="118166" y="92000"/>
                </a:lnTo>
                <a:lnTo>
                  <a:pt x="120000" y="9200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DD592E"/>
          </a:solidFill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None/>
            </a:pPr>
            <a:endParaRPr sz="1350" b="0" i="0" u="none" strike="noStrike" cap="none" baseline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5" name="组合 4"/>
          <p:cNvGrpSpPr/>
          <p:nvPr/>
        </p:nvGrpSpPr>
        <p:grpSpPr>
          <a:xfrm rot="0">
            <a:off x="545984" y="2268855"/>
            <a:ext cx="8072824" cy="1785620"/>
            <a:chOff x="6385" y="3552"/>
            <a:chExt cx="11885" cy="2812"/>
          </a:xfrm>
        </p:grpSpPr>
        <p:sp>
          <p:nvSpPr>
            <p:cNvPr id="3" name="文本框 2"/>
            <p:cNvSpPr txBox="1"/>
            <p:nvPr/>
          </p:nvSpPr>
          <p:spPr>
            <a:xfrm>
              <a:off x="6385" y="3894"/>
              <a:ext cx="11885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9600">
                  <a:solidFill>
                    <a:schemeClr val="tx1">
                      <a:lumMod val="85000"/>
                      <a:lumOff val="15000"/>
                    </a:schemeClr>
                  </a:solidFill>
                  <a:latin typeface=".萍方-简" panose="020B0100000000000000" charset="-122"/>
                  <a:ea typeface=".萍方-简" panose="020B0100000000000000" charset="-122"/>
                </a:rPr>
                <a:t> </a:t>
              </a:r>
              <a:r>
                <a:rPr lang="en-US" altLang="zh-CN" sz="96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</a:rPr>
                <a:t>THANK YOU</a:t>
              </a:r>
              <a:endParaRPr lang="en-US" altLang="zh-CN" sz="96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628" y="3552"/>
              <a:ext cx="372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b="1">
                  <a:solidFill>
                    <a:schemeClr val="tx1"/>
                  </a:solidFill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www.chancetop.com</a:t>
              </a:r>
              <a:endParaRPr lang="zh-CN" altLang="en-US" sz="2000" b="1">
                <a:solidFill>
                  <a:schemeClr val="tx1"/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3056" r="-403"/>
          <a:stretch>
            <a:fillRect/>
          </a:stretch>
        </p:blipFill>
        <p:spPr>
          <a:xfrm flipH="1">
            <a:off x="7216140" y="0"/>
            <a:ext cx="4742815" cy="276098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988695" y="3783965"/>
            <a:ext cx="7028180" cy="436880"/>
            <a:chOff x="1467" y="6049"/>
            <a:chExt cx="11068" cy="688"/>
          </a:xfrm>
        </p:grpSpPr>
        <p:sp>
          <p:nvSpPr>
            <p:cNvPr id="6" name="矩形 5"/>
            <p:cNvSpPr/>
            <p:nvPr/>
          </p:nvSpPr>
          <p:spPr>
            <a:xfrm>
              <a:off x="1641" y="6475"/>
              <a:ext cx="10863" cy="262"/>
            </a:xfrm>
            <a:prstGeom prst="rect">
              <a:avLst/>
            </a:prstGeom>
            <a:solidFill>
              <a:srgbClr val="E75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67" y="6049"/>
              <a:ext cx="1106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 fontAlgn="auto"/>
              <a:r>
                <a:rPr lang="en-US" sz="2000" kern="400" spc="100">
                  <a:solidFill>
                    <a:srgbClr val="E75D39"/>
                  </a:solidFill>
                  <a:uFillTx/>
                  <a:latin typeface=".萍方-简" panose="020B0100000000000000" charset="-122"/>
                  <a:ea typeface=".萍方-简" panose="020B0100000000000000" charset="-122"/>
                  <a:sym typeface="+mn-ea"/>
                </a:rPr>
                <a:t>TRANSFORMING BUSINESS THROUGH TECHNOLOGY.</a:t>
              </a:r>
              <a:endParaRPr lang="zh-CN" altLang="en-US" sz="2000" kern="400" spc="100">
                <a:solidFill>
                  <a:srgbClr val="E75D39"/>
                </a:solidFill>
                <a:uFillTx/>
                <a:latin typeface=".萍方-简" panose="020B0100000000000000" charset="-122"/>
                <a:ea typeface=".萍方-简" panose="020B01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5048" t="15264" r="-109" b="13177"/>
          <a:stretch>
            <a:fillRect/>
          </a:stretch>
        </p:blipFill>
        <p:spPr>
          <a:xfrm>
            <a:off x="4411980" y="-19050"/>
            <a:ext cx="9624695" cy="68764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2495" r="-108"/>
          <a:stretch>
            <a:fillRect/>
          </a:stretch>
        </p:blipFill>
        <p:spPr>
          <a:xfrm>
            <a:off x="10220325" y="-10160"/>
            <a:ext cx="1773555" cy="11766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"/>
          <a:srcRect l="4923" t="7784" r="-109" b="11181"/>
          <a:stretch>
            <a:fillRect/>
          </a:stretch>
        </p:blipFill>
        <p:spPr>
          <a:xfrm>
            <a:off x="488950" y="0"/>
            <a:ext cx="8286750" cy="686181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670560" y="1040765"/>
            <a:ext cx="10850563" cy="5108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2000" sy="102000" algn="ctr" rotWithShape="0">
              <a:schemeClr val="tx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5127625" y="2549525"/>
            <a:ext cx="3872230" cy="1376045"/>
          </a:xfrm>
        </p:spPr>
        <p:txBody>
          <a:bodyPr>
            <a:normAutofit/>
          </a:bodyPr>
          <a:p>
            <a:pPr algn="dist" fontAlgn="auto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.萍方-简" panose="020B0100000000000000" charset="-122"/>
                <a:ea typeface=".萍方-简" panose="020B0100000000000000" charset="-122"/>
              </a:rPr>
              <a:t>背景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idx="1"/>
          </p:nvPr>
        </p:nvSpPr>
        <p:spPr>
          <a:xfrm>
            <a:off x="5165725" y="3696335"/>
            <a:ext cx="2541270" cy="508000"/>
          </a:xfrm>
        </p:spPr>
        <p:txBody>
          <a:bodyPr/>
          <a:p>
            <a:pPr algn="dist" fontAlgn="auto">
              <a:lnSpc>
                <a:spcPct val="130000"/>
              </a:lnSpc>
            </a:pPr>
            <a:r>
              <a:rPr lang="en-US" altLang="zh-CN" sz="2000" dirty="0">
                <a:solidFill>
                  <a:schemeClr val="bg2">
                    <a:lumMod val="90000"/>
                  </a:schemeClr>
                </a:solidFill>
                <a:latin typeface=".萍方-简" panose="020B0100000000000000" charset="-122"/>
                <a:ea typeface=".萍方-简" panose="020B0100000000000000" charset="-122"/>
                <a:sym typeface="+mn-ea"/>
              </a:rPr>
              <a:t> </a:t>
            </a:r>
            <a:endParaRPr lang="en-US" altLang="zh-CN" sz="2000" dirty="0">
              <a:solidFill>
                <a:schemeClr val="bg2">
                  <a:lumMod val="90000"/>
                </a:schemeClr>
              </a:solidFill>
              <a:latin typeface=".萍方-简" panose="020B0100000000000000" charset="-122"/>
              <a:ea typeface=".萍方-简" panose="020B0100000000000000" charset="-122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621665" y="-737870"/>
            <a:ext cx="2031365" cy="737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361690" y="2910840"/>
            <a:ext cx="1627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rgbClr val="E75D39"/>
                </a:solidFill>
                <a:latin typeface=".萍方-简" panose="020B0100000000000000" charset="-122"/>
                <a:ea typeface=".萍方-简" panose="020B0100000000000000" charset="-122"/>
              </a:rPr>
              <a:t>/01</a:t>
            </a:r>
            <a:endParaRPr lang="en-US" altLang="zh-CN" sz="6000">
              <a:solidFill>
                <a:srgbClr val="E75D39"/>
              </a:solidFill>
              <a:latin typeface=".萍方-简" panose="020B0100000000000000" charset="-122"/>
              <a:ea typeface=".萍方-简" panose="020B01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rcRect l="35878" t="4480" r="-30897" b="-2769"/>
          <a:stretch>
            <a:fillRect/>
          </a:stretch>
        </p:blipFill>
        <p:spPr>
          <a:xfrm>
            <a:off x="-10160" y="5144135"/>
            <a:ext cx="1683385" cy="17132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4765772" cy="661279"/>
            <a:chOff x="328179" y="253468"/>
            <a:chExt cx="4765772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396216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pic>
        <p:nvPicPr>
          <p:cNvPr id="76" name="Graphic 75" descr="Social network with solid fi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0345" y="2718521"/>
            <a:ext cx="914400" cy="914400"/>
          </a:xfrm>
          <a:prstGeom prst="rect">
            <a:avLst/>
          </a:prstGeom>
        </p:spPr>
      </p:pic>
      <p:pic>
        <p:nvPicPr>
          <p:cNvPr id="78" name="Graphic 77" descr="Ethernet with solid fill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60345" y="3949663"/>
            <a:ext cx="914400" cy="914400"/>
          </a:xfrm>
          <a:prstGeom prst="rect">
            <a:avLst/>
          </a:prstGeom>
        </p:spPr>
      </p:pic>
      <p:sp>
        <p:nvSpPr>
          <p:cNvPr id="82" name="Rectangle 81"/>
          <p:cNvSpPr/>
          <p:nvPr/>
        </p:nvSpPr>
        <p:spPr>
          <a:xfrm>
            <a:off x="2774745" y="3958593"/>
            <a:ext cx="29260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解决方案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4" name="Graphic 83" descr="Atom with solid fill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60345" y="1442093"/>
            <a:ext cx="914400" cy="914400"/>
          </a:xfrm>
          <a:prstGeom prst="rect">
            <a:avLst/>
          </a:prstGeom>
        </p:spPr>
      </p:pic>
      <p:sp>
        <p:nvSpPr>
          <p:cNvPr id="85" name="Rectangle 84"/>
          <p:cNvSpPr/>
          <p:nvPr/>
        </p:nvSpPr>
        <p:spPr>
          <a:xfrm>
            <a:off x="2774745" y="1442093"/>
            <a:ext cx="42595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84"/>
          <p:cNvSpPr/>
          <p:nvPr/>
        </p:nvSpPr>
        <p:spPr>
          <a:xfrm>
            <a:off x="2774745" y="2718443"/>
            <a:ext cx="3611880" cy="9220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r>
              <a:rPr 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回归测试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130" y="2146852"/>
            <a:ext cx="598998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每个迭代都需要对旧功能进行APP回归测试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时间窗口限制</a:t>
            </a:r>
            <a:r>
              <a:rPr lang="zh-CN" altLang="en-US" dirty="0"/>
              <a:t>：UAT发布后两天内完成质量保证工作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测试流程：如下</a:t>
            </a:r>
            <a:endParaRPr 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测试流程：本地测试 (个人PC)：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659130" y="1998345"/>
            <a:ext cx="391096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从本地打包服务器下载打包app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修改属性文件配置 （设备&amp;测试环境）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运行测试项目 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在本地目录生成测试报告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测试结束后执行allure命令查看测试报告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测试结束后使用第三方软件（xxx）查看UI测试报告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测试流程：</a:t>
            </a:r>
            <a:r>
              <a:rPr lang="zh-CN" altLang="en-US" sz="2400">
                <a:latin typeface=".萍方-简" panose="020B0100000000000000" charset="-122"/>
                <a:ea typeface=".萍方-简" panose="020B0100000000000000" charset="-122"/>
                <a:sym typeface="+mn-ea"/>
              </a:rPr>
              <a:t>app center测试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738505" y="2264410"/>
            <a:ext cx="674624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从app center下载app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注册临时邮箱用来接收测试报告（testrail）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修改属性文件配置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打包测试项目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执行app center cli命令创建test run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运行测试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生成测试报告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回传测试报告，以case为单位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从邮箱下载测试报告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按设备整理&amp;归纳测试报告（allure + ui）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（可选步骤）失败重测，筛选失败的用例，重复以上步骤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  <a:p>
            <a:r>
              <a:rPr lang="zh-CN" altLang="en-US">
                <a:latin typeface=".萍方-简" panose="020B0100000000000000" charset="-122"/>
                <a:ea typeface=".萍方-简" panose="020B0100000000000000" charset="-122"/>
              </a:rPr>
              <a:t>汇总测试报告</a:t>
            </a:r>
            <a:endParaRPr lang="zh-CN" altLang="en-US">
              <a:latin typeface=".萍方-简" panose="020B0100000000000000" charset="-122"/>
              <a:ea typeface=".萍方-简" panose="020B0100000000000000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01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面临的问题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9130" y="1993265"/>
            <a:ext cx="1119886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测试时间不足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dirty="0"/>
              <a:t>1</a:t>
            </a:r>
            <a:r>
              <a:rPr lang="zh-CN" altLang="en-US" dirty="0"/>
              <a:t>台设备 </a:t>
            </a:r>
            <a:r>
              <a:rPr lang="en-US" altLang="zh-CN" dirty="0"/>
              <a:t>&amp; 70</a:t>
            </a:r>
            <a:r>
              <a:rPr lang="zh-CN" altLang="en-US" dirty="0"/>
              <a:t>个测试用例 的时间花销：</a:t>
            </a:r>
            <a:r>
              <a:rPr lang="en-US" altLang="zh-CN" dirty="0"/>
              <a:t>2h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如：</a:t>
            </a:r>
            <a:r>
              <a:rPr lang="en-US" dirty="0"/>
              <a:t>参与回归测试的设备有2（虚拟机）+14（真机）台，需要花费的时间 2（虚拟机）+ 14/2（真机)= 9h</a:t>
            </a:r>
            <a:endParaRPr 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dirty="0">
                <a:sym typeface="+mn-ea"/>
              </a:rPr>
              <a:t>不稳定因素</a:t>
            </a:r>
            <a:r>
              <a:rPr lang="zh-CN" dirty="0">
                <a:sym typeface="+mn-ea"/>
              </a:rPr>
              <a:t>导致需要重新测试：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人工操作的失误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网络问题</a:t>
            </a:r>
            <a:endParaRPr lang="zh-CN" dirty="0"/>
          </a:p>
          <a:p>
            <a:pPr marL="742950" lvl="1" indent="-285750">
              <a:buFont typeface="Arial" panose="020B0704020202020204" pitchFamily="34" charset="0"/>
              <a:buChar char="•"/>
            </a:pPr>
            <a:r>
              <a:rPr lang="zh-CN" dirty="0">
                <a:sym typeface="+mn-ea"/>
              </a:rPr>
              <a:t>服务端问题等</a:t>
            </a:r>
            <a:endParaRPr lang="en-US" altLang="en-US" b="1" dirty="0">
              <a:latin typeface=".萍方-简" panose="020B0100000000000000" charset="-122"/>
              <a:ea typeface=".萍方-简" panose="020B0100000000000000" charset="-122"/>
              <a:sym typeface="+mn-ea"/>
            </a:endParaRPr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  <a:sym typeface="+mn-ea"/>
              </a:rPr>
              <a:t>人工操作参与度高</a:t>
            </a:r>
            <a:endParaRPr lang="zh-CN" altLang="en-US" b="1">
              <a:latin typeface=".萍方-简" panose="020B0100000000000000" charset="-122"/>
              <a:ea typeface=".萍方-简" panose="020B0100000000000000" charset="-122"/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需要人工参与的流程：</a:t>
            </a:r>
            <a:r>
              <a:rPr lang="en-US" altLang="zh-CN" dirty="0"/>
              <a:t>xxx</a:t>
            </a:r>
            <a:endParaRPr lang="en-US" altLang="zh-CN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缺少测试报告的管理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allure </a:t>
            </a:r>
            <a:r>
              <a:rPr lang="zh-CN" altLang="en-US" dirty="0"/>
              <a:t>测试报告</a:t>
            </a:r>
            <a:endParaRPr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UI </a:t>
            </a:r>
            <a:r>
              <a:rPr lang="zh-CN" altLang="en-US" dirty="0"/>
              <a:t>测试报告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>
                <a:latin typeface=".萍方-简" panose="020B0100000000000000" charset="-122"/>
                <a:ea typeface=".萍方-简" panose="020B0100000000000000" charset="-122"/>
              </a:rPr>
              <a:t>不支持并行测试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case</a:t>
            </a:r>
            <a:r>
              <a:rPr lang="zh-CN" altLang="en-US" dirty="0"/>
              <a:t>之间没有数据隔离，会互相干扰</a:t>
            </a:r>
            <a:endParaRPr lang="zh-CN" altLang="en-US" dirty="0"/>
          </a:p>
          <a:p>
            <a:pPr indent="0">
              <a:buFont typeface="Arial" panose="020B0704020202020204" pitchFamily="34" charset="0"/>
              <a:buNone/>
            </a:pPr>
            <a:r>
              <a:rPr lang="zh-CN" altLang="en-US" b="1" dirty="0"/>
              <a:t>没有监控和警告</a:t>
            </a:r>
            <a:endParaRPr lang="zh-CN" altLang="en-US" b="1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zh-CN" dirty="0"/>
              <a:t>测试过程没有进度通知和警告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8179" y="253468"/>
            <a:ext cx="5696289" cy="661279"/>
            <a:chOff x="328179" y="253468"/>
            <a:chExt cx="5696289" cy="661279"/>
          </a:xfrm>
        </p:grpSpPr>
        <p:grpSp>
          <p:nvGrpSpPr>
            <p:cNvPr id="4" name="组合 3"/>
            <p:cNvGrpSpPr/>
            <p:nvPr/>
          </p:nvGrpSpPr>
          <p:grpSpPr>
            <a:xfrm>
              <a:off x="328179" y="253468"/>
              <a:ext cx="661279" cy="661279"/>
              <a:chOff x="328179" y="253469"/>
              <a:chExt cx="661279" cy="661279"/>
            </a:xfrm>
          </p:grpSpPr>
          <p:sp>
            <p:nvSpPr>
              <p:cNvPr id="2" name="矩形: 圆角 1"/>
              <p:cNvSpPr/>
              <p:nvPr/>
            </p:nvSpPr>
            <p:spPr>
              <a:xfrm rot="18822406">
                <a:off x="328179" y="253469"/>
                <a:ext cx="661279" cy="661279"/>
              </a:xfrm>
              <a:prstGeom prst="roundRect">
                <a:avLst>
                  <a:gd name="adj" fmla="val 24086"/>
                </a:avLst>
              </a:prstGeom>
              <a:solidFill>
                <a:srgbClr val="F46F25"/>
              </a:solidFill>
              <a:ln>
                <a:noFill/>
              </a:ln>
              <a:effectLst>
                <a:outerShdw blurRad="393700" dist="38100" dir="5400000" sx="101000" sy="101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334782" y="322498"/>
                <a:ext cx="648072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  <a:sym typeface="思源黑体" panose="020B0500000000000000" pitchFamily="34" charset="-122"/>
                  </a:rPr>
                  <a:t>02</a:t>
                </a:r>
                <a:endPara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endParaRPr>
              </a:p>
            </p:txBody>
          </p:sp>
        </p:grpSp>
        <p:sp>
          <p:nvSpPr>
            <p:cNvPr id="5" name="文本框 4"/>
            <p:cNvSpPr txBox="1"/>
            <p:nvPr/>
          </p:nvSpPr>
          <p:spPr>
            <a:xfrm>
              <a:off x="1131782" y="293177"/>
              <a:ext cx="489268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思源黑体" panose="020B0500000000000000" pitchFamily="34" charset="-122"/>
                </a:rPr>
                <a:t>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endParaRPr>
            </a:p>
          </p:txBody>
        </p:sp>
      </p:grpSp>
      <p:sp>
        <p:nvSpPr>
          <p:cNvPr id="9" name="矩形: 圆角 8"/>
          <p:cNvSpPr/>
          <p:nvPr/>
        </p:nvSpPr>
        <p:spPr>
          <a:xfrm rot="18988788">
            <a:off x="7518466" y="4734959"/>
            <a:ext cx="6179945" cy="6179945"/>
          </a:xfrm>
          <a:prstGeom prst="roundRect">
            <a:avLst>
              <a:gd name="adj" fmla="val 29587"/>
            </a:avLst>
          </a:prstGeom>
          <a:solidFill>
            <a:srgbClr val="F2F2F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pic>
        <p:nvPicPr>
          <p:cNvPr id="69" name="图片 9" descr="透明-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16820" y="75034"/>
            <a:ext cx="2075180" cy="8032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8818" y="1406733"/>
            <a:ext cx="7075870" cy="460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解决方案</a:t>
            </a:r>
            <a:endParaRPr 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020" y="2146935"/>
            <a:ext cx="11054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搭建自动化测试平台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搭建测试报告管理站点</a:t>
            </a:r>
            <a:endParaRPr lang="zh-CN" altLang="en-US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zh-CN" altLang="en-US" dirty="0"/>
              <a:t>搭建</a:t>
            </a:r>
            <a:r>
              <a:rPr lang="en-US" altLang="zh-CN" dirty="0"/>
              <a:t>test-agent</a:t>
            </a:r>
            <a:r>
              <a:rPr lang="zh-CN" altLang="en-US" dirty="0"/>
              <a:t>服务，用来</a:t>
            </a:r>
            <a:r>
              <a:rPr lang="zh-CN" altLang="en-US" dirty="0">
                <a:sym typeface="+mn-ea"/>
              </a:rPr>
              <a:t>代理第三方服务 </a:t>
            </a:r>
            <a:r>
              <a:rPr lang="en-US" altLang="zh-CN" dirty="0"/>
              <a:t>&amp; </a:t>
            </a:r>
            <a:r>
              <a:rPr lang="zh-CN" altLang="en-US" dirty="0"/>
              <a:t>创建测试数据达到数据隔离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TIMING" val="|0.3|0.2|0.3|0.2"/>
</p:tagLst>
</file>

<file path=ppt/tags/tag10.xml><?xml version="1.0" encoding="utf-8"?>
<p:tagLst xmlns:p="http://schemas.openxmlformats.org/presentationml/2006/main">
  <p:tag name="TIMING" val="|0.2|0.2|0.2|0.2|0.3|0.2"/>
</p:tagLst>
</file>

<file path=ppt/tags/tag11.xml><?xml version="1.0" encoding="utf-8"?>
<p:tagLst xmlns:p="http://schemas.openxmlformats.org/presentationml/2006/main">
  <p:tag name="TIMING" val="|0.2|0.2|0.2|0.2|0.3|0.2"/>
</p:tagLst>
</file>

<file path=ppt/tags/tag1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1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1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16.xml><?xml version="1.0" encoding="utf-8"?>
<p:tagLst xmlns:p="http://schemas.openxmlformats.org/presentationml/2006/main">
  <p:tag name="TIMING" val="|0.2|0.2|0.2|0.2|0.3|0.2"/>
</p:tagLst>
</file>

<file path=ppt/tags/tag17.xml><?xml version="1.0" encoding="utf-8"?>
<p:tagLst xmlns:p="http://schemas.openxmlformats.org/presentationml/2006/main">
  <p:tag name="TIMING" val="|0.2|0.2|0.2|0.2|0.3|0.2"/>
</p:tagLst>
</file>

<file path=ppt/tags/tag18.xml><?xml version="1.0" encoding="utf-8"?>
<p:tagLst xmlns:p="http://schemas.openxmlformats.org/presentationml/2006/main">
  <p:tag name="TIMING" val="|0.2|0.2|0.2|0.2|0.3|0.2"/>
</p:tagLst>
</file>

<file path=ppt/tags/tag19.xml><?xml version="1.0" encoding="utf-8"?>
<p:tagLst xmlns:p="http://schemas.openxmlformats.org/presentationml/2006/main">
  <p:tag name="TIMING" val="|0.2|0.2|0.2|0.2|0.3|0.2"/>
</p:tagLst>
</file>

<file path=ppt/tags/tag2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0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1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2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4.xml><?xml version="1.0" encoding="utf-8"?>
<p:tagLst xmlns:p="http://schemas.openxmlformats.org/presentationml/2006/main">
  <p:tag name="TIMING" val="|0.2|0.2|0.2|0.2|0.3|0.2"/>
</p:tagLst>
</file>

<file path=ppt/tags/tag25.xml><?xml version="1.0" encoding="utf-8"?>
<p:tagLst xmlns:p="http://schemas.openxmlformats.org/presentationml/2006/main">
  <p:tag name="TIMING" val="|0.2|0.2|0.2|0.2|0.3|0.2"/>
</p:tagLst>
</file>

<file path=ppt/tags/tag26.xml><?xml version="1.0" encoding="utf-8"?>
<p:tagLst xmlns:p="http://schemas.openxmlformats.org/presentationml/2006/main">
  <p:tag name="KSO_WM_UNIT_PLACING_PICTURE_USER_VIEWPORT" val="{&quot;height&quot;:10829,&quot;width&quot;:15157}"/>
</p:tagLst>
</file>

<file path=ppt/tags/tag27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28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29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3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4.xml><?xml version="1.0" encoding="utf-8"?>
<p:tagLst xmlns:p="http://schemas.openxmlformats.org/presentationml/2006/main">
  <p:tag name="KSO_WM_UNIT_PLACING_PICTURE_USER_VIEWPORT" val="{&quot;height&quot;:10806,&quot;width&quot;:13050}"/>
</p:tagLst>
</file>

<file path=ppt/tags/tag5.xml><?xml version="1.0" encoding="utf-8"?>
<p:tagLst xmlns:p="http://schemas.openxmlformats.org/presentationml/2006/main">
  <p:tag name="KSO_WM_UNIT_PLACING_PICTURE_USER_VIEWPORT" val="{&quot;height&quot;:1853,&quot;width&quot;:2793}"/>
</p:tagLst>
</file>

<file path=ppt/tags/tag6.xml><?xml version="1.0" encoding="utf-8"?>
<p:tagLst xmlns:p="http://schemas.openxmlformats.org/presentationml/2006/main">
  <p:tag name="TIMING" val="|0.2|0.2|0.2|0.2|0.3|0.2"/>
</p:tagLst>
</file>

<file path=ppt/tags/tag7.xml><?xml version="1.0" encoding="utf-8"?>
<p:tagLst xmlns:p="http://schemas.openxmlformats.org/presentationml/2006/main">
  <p:tag name="TIMING" val="|0.2|0.2|0.2|0.2|0.3|0.2"/>
</p:tagLst>
</file>

<file path=ppt/tags/tag8.xml><?xml version="1.0" encoding="utf-8"?>
<p:tagLst xmlns:p="http://schemas.openxmlformats.org/presentationml/2006/main">
  <p:tag name="TIMING" val="|0.2|0.2|0.2|0.2|0.3|0.2"/>
</p:tagLst>
</file>

<file path=ppt/tags/tag9.xml><?xml version="1.0" encoding="utf-8"?>
<p:tagLst xmlns:p="http://schemas.openxmlformats.org/presentationml/2006/main">
  <p:tag name="TIMING" val="|0.2|0.2|0.2|0.2|0.3|0.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accent2"/>
            </a:gs>
            <a:gs pos="100000">
              <a:srgbClr val="DD592E"/>
            </a:gs>
          </a:gsLst>
          <a:lin ang="3600000" scaled="0"/>
        </a:gradFill>
        <a:ln w="25400"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lang="zh-CN" altLang="en-US" b="1">
            <a:latin typeface=".萍方-简" panose="020B0100000000000000" charset="-122"/>
            <a:ea typeface=".萍方-简" panose="020B0100000000000000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1949</Words>
  <Application>WPS Presentation</Application>
  <PresentationFormat>宽屏</PresentationFormat>
  <Paragraphs>283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1" baseType="lpstr">
      <vt:lpstr>Arial</vt:lpstr>
      <vt:lpstr>SimSun</vt:lpstr>
      <vt:lpstr>Wingdings</vt:lpstr>
      <vt:lpstr>.萍方-简</vt:lpstr>
      <vt:lpstr>冬青黑体简体中文</vt:lpstr>
      <vt:lpstr>Calibri</vt:lpstr>
      <vt:lpstr>Arial Rounded MT Bold</vt:lpstr>
      <vt:lpstr>思源黑体</vt:lpstr>
      <vt:lpstr>苹方-简</vt:lpstr>
      <vt:lpstr>Wingdings</vt:lpstr>
      <vt:lpstr>Helvetica Neue</vt:lpstr>
      <vt:lpstr>微软雅黑</vt:lpstr>
      <vt:lpstr>汉仪旗黑</vt:lpstr>
      <vt:lpstr>Arial Unicode MS</vt:lpstr>
      <vt:lpstr>SimSun</vt:lpstr>
      <vt:lpstr>宋体-简</vt:lpstr>
      <vt:lpstr>Calibri</vt:lpstr>
      <vt:lpstr>微软雅黑</vt:lpstr>
      <vt:lpstr>Apple Color Emoji</vt:lpstr>
      <vt:lpstr>Office 主题</vt:lpstr>
      <vt:lpstr>PowerPoint 演示文稿</vt:lpstr>
      <vt:lpstr>PowerPoint 演示文稿</vt:lpstr>
      <vt:lpstr>平台介绍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平台进度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存在问题</vt:lpstr>
      <vt:lpstr>PowerPoint 演示文稿</vt:lpstr>
      <vt:lpstr>PowerPoint 演示文稿</vt:lpstr>
      <vt:lpstr>未来规划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chancetop</dc:creator>
  <cp:lastModifiedBy>yannilan</cp:lastModifiedBy>
  <cp:revision>129</cp:revision>
  <dcterms:created xsi:type="dcterms:W3CDTF">2023-10-10T12:24:25Z</dcterms:created>
  <dcterms:modified xsi:type="dcterms:W3CDTF">2023-10-10T12:24:25Z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B895772237134C89BB591B230F60969C</vt:lpwstr>
  </property>
  <property fmtid="{D5CDD505-2E9C-101B-9397-08002B2CF9AE}" pid="3" name="KSOProductBuildVer">
    <vt:lpwstr>1033-3.2.0.6442</vt:lpwstr>
  </property>
</Properties>
</file>

<file path=docProps/thumbnail.jpeg>
</file>